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63" r:id="rId3"/>
    <p:sldId id="274" r:id="rId4"/>
    <p:sldId id="272" r:id="rId5"/>
    <p:sldId id="271" r:id="rId6"/>
    <p:sldId id="265" r:id="rId7"/>
    <p:sldId id="275" r:id="rId8"/>
    <p:sldId id="266" r:id="rId9"/>
    <p:sldId id="267" r:id="rId10"/>
    <p:sldId id="268" r:id="rId11"/>
    <p:sldId id="269" r:id="rId12"/>
    <p:sldId id="257" r:id="rId13"/>
    <p:sldId id="276" r:id="rId14"/>
    <p:sldId id="258" r:id="rId15"/>
    <p:sldId id="277" r:id="rId16"/>
    <p:sldId id="278" r:id="rId17"/>
    <p:sldId id="273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2634" y="-83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094534-E8D6-44A6-8876-3035AD607395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D84C93-AC4D-4ED7-AA5D-9A3523444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9167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D84C93-AC4D-4ED7-AA5D-9A35234443D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4775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D84C93-AC4D-4ED7-AA5D-9A35234443D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4775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D84C93-AC4D-4ED7-AA5D-9A35234443DB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3544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03B5B-F94A-442A-ACBF-8285B4064B84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C11FD-51B0-4514-8B2F-8B577EE5D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167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03B5B-F94A-442A-ACBF-8285B4064B84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C11FD-51B0-4514-8B2F-8B577EE5D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29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03B5B-F94A-442A-ACBF-8285B4064B84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C11FD-51B0-4514-8B2F-8B577EE5D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138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03B5B-F94A-442A-ACBF-8285B4064B84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C11FD-51B0-4514-8B2F-8B577EE5D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124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03B5B-F94A-442A-ACBF-8285B4064B84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C11FD-51B0-4514-8B2F-8B577EE5D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634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03B5B-F94A-442A-ACBF-8285B4064B84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C11FD-51B0-4514-8B2F-8B577EE5D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333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03B5B-F94A-442A-ACBF-8285B4064B84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C11FD-51B0-4514-8B2F-8B577EE5D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467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03B5B-F94A-442A-ACBF-8285B4064B84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C11FD-51B0-4514-8B2F-8B577EE5D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217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03B5B-F94A-442A-ACBF-8285B4064B84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C11FD-51B0-4514-8B2F-8B577EE5D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290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03B5B-F94A-442A-ACBF-8285B4064B84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C11FD-51B0-4514-8B2F-8B577EE5D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5849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03B5B-F94A-442A-ACBF-8285B4064B84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C11FD-51B0-4514-8B2F-8B577EE5D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211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31000"/>
            <a:lum/>
          </a:blip>
          <a:srcRect/>
          <a:stretch>
            <a:fillRect l="-20000" r="-2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303B5B-F94A-442A-ACBF-8285B4064B84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9C11FD-51B0-4514-8B2F-8B577EE5D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133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62200" y="1501775"/>
            <a:ext cx="4953001" cy="1470025"/>
          </a:xfrm>
          <a:noFill/>
          <a:ln w="57150" cmpd="dbl">
            <a:solidFill>
              <a:schemeClr val="tx1"/>
            </a:solidFill>
          </a:ln>
          <a:effectLst>
            <a:softEdge rad="127000"/>
          </a:effectLst>
        </p:spPr>
        <p:txBody>
          <a:bodyPr/>
          <a:lstStyle/>
          <a:p>
            <a:r>
              <a:rPr lang="en-US" dirty="0" smtClean="0">
                <a:ln w="12700">
                  <a:solidFill>
                    <a:srgbClr val="FFC000"/>
                  </a:solidFill>
                </a:ln>
                <a:latin typeface="Century Gothic" panose="020B0502020202020204" pitchFamily="34" charset="0"/>
              </a:rPr>
              <a:t>Oasis Elementary </a:t>
            </a:r>
            <a:br>
              <a:rPr lang="en-US" dirty="0" smtClean="0">
                <a:ln w="12700">
                  <a:solidFill>
                    <a:srgbClr val="FFC000"/>
                  </a:solidFill>
                </a:ln>
                <a:latin typeface="Century Gothic" panose="020B0502020202020204" pitchFamily="34" charset="0"/>
              </a:rPr>
            </a:br>
            <a:r>
              <a:rPr lang="en-US" dirty="0" smtClean="0">
                <a:ln w="12700">
                  <a:solidFill>
                    <a:srgbClr val="FFC000"/>
                  </a:solidFill>
                </a:ln>
                <a:latin typeface="Century Gothic" panose="020B0502020202020204" pitchFamily="34" charset="0"/>
              </a:rPr>
              <a:t>SAC Meeting</a:t>
            </a:r>
            <a:endParaRPr lang="en-US" dirty="0">
              <a:ln w="12700">
                <a:solidFill>
                  <a:srgbClr val="FFC000"/>
                </a:solidFill>
              </a:ln>
              <a:latin typeface="Century Gothic" panose="020B0502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00" y="5470669"/>
            <a:ext cx="4114800" cy="646113"/>
          </a:xfrm>
          <a:noFill/>
          <a:ln w="9525">
            <a:solidFill>
              <a:schemeClr val="tx1"/>
            </a:solidFill>
          </a:ln>
          <a:effectLst>
            <a:softEdge rad="63500"/>
          </a:effectLst>
        </p:spPr>
        <p:txBody>
          <a:bodyPr/>
          <a:lstStyle/>
          <a:p>
            <a:r>
              <a:rPr lang="en-US" dirty="0" smtClean="0">
                <a:ln>
                  <a:solidFill>
                    <a:srgbClr val="FFC000"/>
                  </a:solidFill>
                </a:ln>
                <a:solidFill>
                  <a:schemeClr val="tx1"/>
                </a:solidFill>
                <a:latin typeface="Century Gothic" panose="020B0502020202020204" pitchFamily="34" charset="0"/>
              </a:rPr>
              <a:t>November 6, 2018</a:t>
            </a:r>
            <a:endParaRPr lang="en-US" dirty="0">
              <a:ln>
                <a:solidFill>
                  <a:srgbClr val="FFC000"/>
                </a:solidFill>
              </a:ln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6" name="Picture 2" descr="https://attachment.outlook.office.net/owa/Marybeth.Grecsek@capecharterschools.org/service.svc/s/GetFileAttachment?id=AAMkAGEzMjNlMWJlLWI2MGQtNDkxZC04ZjU4LTliNDZiOTZmNzBhNABGAAAAAADnZtnZ40jbRoV3O7rKcLyBBwAcm4r3n2O9RLVnegGn8V3OAAAAAAEJAAAcm4r3n2O9RLVnegGn8V3OAABZ7Ri%2BAAABEgAQAKlDWodRiEZJlgUzdt0hvOM%3D&amp;X-OWA-CANARY=a42i8GnBrkmmLbolyrK6VdCquPcLRNYYMJBJembqNYtb0J93wT9L3keZ0zCf_TRlqyY0wMfb_8Y.&amp;token=eyJhbGciOiJSUzI1NiIsImtpZCI6IjA2MDBGOUY2NzQ2MjA3MzdFNzM0MDRFMjg3QzQ1QTgxOENCN0NFQjgiLCJ4NXQiOiJCZ0Q1OW5SaUJ6Zm5OQVRpaDhSYWdZeTN6cmciLCJ0eXAiOiJKV1QifQ.eyJ2ZXIiOiJFeGNoYW5nZS5DYWxsYmFjay5WMSIsImFwcGN0eHNlbmRlciI6Ik93YURvd25sb2FkQDY4ZTlhYTliLWMzMWYtNDYyOS1hNGZjLTk4NWJmNTY3ZjFhOCIsImFwcGN0eCI6IntcIm1zZXhjaHByb3RcIjpcIm93YVwiLFwicHJpbWFyeXNpZFwiOlwiUy0xLTUtMjEtOTM1NDE3ODU0LTE1MzIzMjc5NzgtNjk1NzQxMzkyLTE0MzIyNTUzXCIsXCJwdWlkXCI6XCIxMTUzNzY1OTMyNDE3NzM4OTUxXCIsXCJvaWRcIjpcImM0N2I3Njk3LWExYWItNGVjZS05ZmEzLWNhMDk4YzliMmRmZVwiLFwic2NvcGVcIjpcIk93YURvd25sb2FkXCJ9IiwibmJmIjoxNTQxNTI0NzA5LCJleHAiOjE1NDE1MjUzMDksImlzcyI6IjAwMDAwMDAyLTAwMDAtMGZmMS1jZTAwLTAwMDAwMDAwMDAwMEA2OGU5YWE5Yi1jMzFmLTQ2MjktYTRmYy05ODViZjU2N2YxYTgiLCJhdWQiOiIwMDAwMDAwMi0wMDAwLTBmZjEtY2UwMC0wMDAwMDAwMDAwMDAvYXR0YWNobWVudC5vdXRsb29rLm9mZmljZS5uZXRANjhlOWFhOWItYzMxZi00NjI5LWE0ZmMtOTg1YmY1NjdmMWE4In0.l9cuBcMXrEs7ffnwcJbvIg7xtOm3OhAkr81kmyZEteS21f2sdxyhXCjSGJCatVPTyjVO2Fn40PcyyqkK7K8CNKShSUkGHJAB9RRYVIj5Pp-Y_0xWE4GksmSJUBOLGSA0QgwK9L_XvsEr0vu5OC_Kn6a8K7_clCZZ5auDhx7PZrNtm7ZY0-6-eU_WfopTSy85CunIFFt9OOuYxoa_40vAbnxu6VRlw_vb8zbz-G1T2cWYqP_JEDDckw7Z143Lv0LlZGyBqy2tG8OtMyJsCHrftbZLtFyOQNGwE0ReCYRQJ8Sv7nhtziRKCur09mUCftZPvl7HxvuiYk92spjckt8AnQ&amp;owa=outlook.office.com&amp;isImagePreview=Tru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3124201"/>
            <a:ext cx="2895600" cy="2155824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5815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October Data-Grade 04</a:t>
            </a:r>
            <a:endParaRPr lang="en-US" b="1" dirty="0">
              <a:solidFill>
                <a:schemeClr val="accent6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473" y="12192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  </a:t>
            </a:r>
            <a:r>
              <a:rPr lang="en-US" sz="4000" b="1" u="sng" dirty="0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STAR RDG  </a:t>
            </a:r>
            <a:r>
              <a:rPr lang="en-US" sz="4000" b="1" dirty="0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            </a:t>
            </a:r>
            <a:r>
              <a:rPr lang="en-US" sz="4000" b="1" u="sng" dirty="0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 STAR MATH</a:t>
            </a:r>
          </a:p>
          <a:p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7745920"/>
              </p:ext>
            </p:extLst>
          </p:nvPr>
        </p:nvGraphicFramePr>
        <p:xfrm>
          <a:off x="5181600" y="2209800"/>
          <a:ext cx="3451225" cy="3855720"/>
        </p:xfrm>
        <a:graphic>
          <a:graphicData uri="http://schemas.openxmlformats.org/drawingml/2006/table">
            <a:tbl>
              <a:tblPr firstRow="1" firstCol="1" bandRow="1"/>
              <a:tblGrid>
                <a:gridCol w="1914525"/>
                <a:gridCol w="850900"/>
                <a:gridCol w="685800"/>
              </a:tblGrid>
              <a:tr h="36512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STAR Level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Aug STAR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Oct STAR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1a  (0-6%)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0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0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1b  (7-17%)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2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2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1c (18-39%)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15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7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2a (40-52%)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12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10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2b (53-69%)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28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24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548135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3 (70-86%)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34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35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206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4 (87-95%)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25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36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7030A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5 (96-99%)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25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28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Total L3+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59%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70%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5695469"/>
              </p:ext>
            </p:extLst>
          </p:nvPr>
        </p:nvGraphicFramePr>
        <p:xfrm>
          <a:off x="304801" y="2286000"/>
          <a:ext cx="3581400" cy="3733802"/>
        </p:xfrm>
        <a:graphic>
          <a:graphicData uri="http://schemas.openxmlformats.org/drawingml/2006/table">
            <a:tbl>
              <a:tblPr firstRow="1" firstCol="1" bandRow="1"/>
              <a:tblGrid>
                <a:gridCol w="1582699"/>
                <a:gridCol w="1106719"/>
                <a:gridCol w="891982"/>
              </a:tblGrid>
              <a:tr h="68072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STAR Level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Aug STAR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Oct STAR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33923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1a  (0-8%)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0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0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3923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1b  (9-16%)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3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2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3923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1c (17-24%)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2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2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3923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2a (25-39%)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21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10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3923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2b (40-54%)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22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21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3923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3 (55-74%)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31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27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3923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206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4 (75-90%)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39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43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3923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7030A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5 (91-99%)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25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34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3923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Total L3+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66%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75%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4769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October Data-Grade 05</a:t>
            </a:r>
            <a:endParaRPr lang="en-US" b="1" dirty="0">
              <a:solidFill>
                <a:schemeClr val="accent6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5691" y="13716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  </a:t>
            </a:r>
            <a:r>
              <a:rPr lang="en-US" sz="4000" b="1" u="sng" dirty="0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STAR RDG  </a:t>
            </a:r>
            <a:r>
              <a:rPr lang="en-US" sz="4000" b="1" dirty="0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           </a:t>
            </a:r>
            <a:r>
              <a:rPr lang="en-US" sz="4000" b="1" u="sng" dirty="0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  STAR MATH</a:t>
            </a:r>
          </a:p>
          <a:p>
            <a:endParaRPr lang="en-US" dirty="0">
              <a:solidFill>
                <a:schemeClr val="accent6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19602"/>
              </p:ext>
            </p:extLst>
          </p:nvPr>
        </p:nvGraphicFramePr>
        <p:xfrm>
          <a:off x="304801" y="2268046"/>
          <a:ext cx="3733800" cy="3904155"/>
        </p:xfrm>
        <a:graphic>
          <a:graphicData uri="http://schemas.openxmlformats.org/drawingml/2006/table">
            <a:tbl>
              <a:tblPr firstRow="1" firstCol="1" bandRow="1"/>
              <a:tblGrid>
                <a:gridCol w="1640942"/>
                <a:gridCol w="1158855"/>
                <a:gridCol w="934003"/>
              </a:tblGrid>
              <a:tr h="72045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STAR Level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Aug STAR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Oct STAR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35374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1a  (0-8%)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5374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1b  (9-16%)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3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5374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1c (17-24%)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3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6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5374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2a (25-39%)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27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15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5374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2b (40-54%)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31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32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5374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3 (55-74%)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45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40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5374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206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4 (75-90%)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32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36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5374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7030A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5 (91-99%)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2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11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5374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Total L3+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55%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61%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1991093"/>
              </p:ext>
            </p:extLst>
          </p:nvPr>
        </p:nvGraphicFramePr>
        <p:xfrm>
          <a:off x="4953000" y="2362200"/>
          <a:ext cx="3851564" cy="3855720"/>
        </p:xfrm>
        <a:graphic>
          <a:graphicData uri="http://schemas.openxmlformats.org/drawingml/2006/table">
            <a:tbl>
              <a:tblPr firstRow="1" firstCol="1" bandRow="1"/>
              <a:tblGrid>
                <a:gridCol w="1886224"/>
                <a:gridCol w="1088246"/>
                <a:gridCol w="877094"/>
              </a:tblGrid>
              <a:tr h="36512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STAR Level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Aug STAR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Oct STAR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1a  (0-6%)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0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1b  (7-17%)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4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2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1c (18-39%)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8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3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2a (40-52%)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18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6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2b (53-69%)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42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29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548135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3 (70-86%)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35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50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206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4 (87-95%)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31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41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7030A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5 (96-99%)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6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12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Total L3+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50%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72%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316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3-5 ELA Proficiency &amp;</a:t>
            </a:r>
            <a:b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</a:b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 4 &amp; 5 Learning Gains</a:t>
            </a:r>
            <a:endParaRPr lang="en-US" b="1" dirty="0">
              <a:solidFill>
                <a:schemeClr val="accent6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9533800"/>
              </p:ext>
            </p:extLst>
          </p:nvPr>
        </p:nvGraphicFramePr>
        <p:xfrm>
          <a:off x="304800" y="2525018"/>
          <a:ext cx="3657600" cy="28089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93371"/>
                <a:gridCol w="609600"/>
                <a:gridCol w="522514"/>
                <a:gridCol w="435429"/>
                <a:gridCol w="435429"/>
                <a:gridCol w="261257"/>
              </a:tblGrid>
              <a:tr h="70224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BL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Q1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Q2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Q3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Q4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51123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GR03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63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81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51123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GR04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66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75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51123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GR05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55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62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51123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AVG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61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73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51123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GOAL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B050"/>
                          </a:solidFill>
                          <a:effectLst/>
                        </a:rPr>
                        <a:t>77</a:t>
                      </a:r>
                      <a:endParaRPr lang="en-US" sz="1800" b="1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B050"/>
                          </a:solidFill>
                          <a:effectLst/>
                        </a:rPr>
                        <a:t>77</a:t>
                      </a:r>
                      <a:endParaRPr lang="en-US" sz="1800" b="1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51123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Difference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  <a:effectLst/>
                        </a:rPr>
                        <a:t>-16</a:t>
                      </a:r>
                      <a:endParaRPr lang="en-US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  <a:effectLst/>
                        </a:rPr>
                        <a:t>-4</a:t>
                      </a:r>
                      <a:endParaRPr lang="en-US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04800" y="1447800"/>
            <a:ext cx="2971800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ELA 3-5 Proficiency</a:t>
            </a:r>
            <a:endParaRPr lang="en-US" sz="32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9059587"/>
              </p:ext>
            </p:extLst>
          </p:nvPr>
        </p:nvGraphicFramePr>
        <p:xfrm>
          <a:off x="4724400" y="2525018"/>
          <a:ext cx="3886199" cy="280898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27844"/>
                <a:gridCol w="744359"/>
                <a:gridCol w="529476"/>
                <a:gridCol w="542260"/>
                <a:gridCol w="542260"/>
              </a:tblGrid>
              <a:tr h="40128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Q1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Q2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Q3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Q4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01283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01283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GR04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70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01283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GR05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56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01283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AVG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63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01283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GOAL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B050"/>
                          </a:solidFill>
                          <a:effectLst/>
                        </a:rPr>
                        <a:t>65</a:t>
                      </a:r>
                      <a:endParaRPr lang="en-US" sz="1800" b="1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01283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Difference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FF0000"/>
                          </a:solidFill>
                          <a:effectLst/>
                        </a:rPr>
                        <a:t>-2</a:t>
                      </a:r>
                      <a:endParaRPr lang="en-US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876800" y="1447800"/>
            <a:ext cx="2971800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ELA 4 &amp; 5 Learning Gains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71149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3-5 Math Proficiency &amp;</a:t>
            </a:r>
            <a:b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</a:b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 4 &amp; 5 Learning Gains</a:t>
            </a:r>
            <a:endParaRPr lang="en-US" b="1" dirty="0">
              <a:solidFill>
                <a:schemeClr val="accent6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" y="1447800"/>
            <a:ext cx="2971800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Math 3-5 Proficiency</a:t>
            </a: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4876800" y="1447800"/>
            <a:ext cx="2971800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Math 4 &amp; 5 Learning Gains</a:t>
            </a:r>
            <a:endParaRPr lang="en-US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Table 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672377839"/>
                  </p:ext>
                </p:extLst>
              </p:nvPr>
            </p:nvGraphicFramePr>
            <p:xfrm>
              <a:off x="152400" y="2667000"/>
              <a:ext cx="3962402" cy="2895599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871728"/>
                    <a:gridCol w="649834"/>
                    <a:gridCol w="610210"/>
                    <a:gridCol w="610210"/>
                    <a:gridCol w="610210"/>
                    <a:gridCol w="610210"/>
                  </a:tblGrid>
                  <a:tr h="413657"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 </a:t>
                          </a:r>
                          <a:endParaRPr lang="en-US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BL</a:t>
                          </a:r>
                          <a:endParaRPr lang="en-US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Q1</a:t>
                          </a:r>
                          <a:endParaRPr lang="en-US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Q2</a:t>
                          </a:r>
                          <a:endParaRPr lang="en-US" sz="18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Q3</a:t>
                          </a:r>
                          <a:endParaRPr lang="en-US" sz="18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Q4</a:t>
                          </a:r>
                          <a:endParaRPr lang="en-US" sz="18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</a:tr>
                  <a:tr h="413657">
                    <a:tc>
                      <a:txBody>
                        <a:bodyPr/>
                        <a:lstStyle/>
                        <a:p>
                          <a:pPr marL="0" marR="0" algn="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GR03</a:t>
                          </a:r>
                          <a:endParaRPr lang="en-US" sz="18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>
                                    <a:effectLst/>
                                    <a:latin typeface="Cambria Math"/>
                                  </a:rPr>
                                  <m:t>53</m:t>
                                </m:r>
                              </m:oMath>
                            </m:oMathPara>
                          </a14:m>
                          <a:endParaRPr lang="en-US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73</a:t>
                          </a:r>
                          <a:endParaRPr lang="en-US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 </a:t>
                          </a:r>
                          <a:endParaRPr lang="en-US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 </a:t>
                          </a:r>
                          <a:endParaRPr lang="en-US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 </a:t>
                          </a:r>
                          <a:endParaRPr lang="en-US" sz="18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</a:tr>
                  <a:tr h="413657">
                    <a:tc>
                      <a:txBody>
                        <a:bodyPr/>
                        <a:lstStyle/>
                        <a:p>
                          <a:pPr marL="0" marR="0" algn="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GR04</a:t>
                          </a:r>
                          <a:endParaRPr lang="en-US" sz="18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>
                                    <a:effectLst/>
                                    <a:latin typeface="Cambria Math"/>
                                  </a:rPr>
                                  <m:t>60</m:t>
                                </m:r>
                              </m:oMath>
                            </m:oMathPara>
                          </a14:m>
                          <a:endParaRPr lang="en-US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70</a:t>
                          </a:r>
                          <a:endParaRPr lang="en-US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 </a:t>
                          </a:r>
                          <a:endParaRPr lang="en-US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 </a:t>
                          </a:r>
                          <a:endParaRPr lang="en-US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 </a:t>
                          </a:r>
                          <a:endParaRPr lang="en-US" sz="18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</a:tr>
                  <a:tr h="413657">
                    <a:tc>
                      <a:txBody>
                        <a:bodyPr/>
                        <a:lstStyle/>
                        <a:p>
                          <a:pPr marL="0" marR="0" algn="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GR05</a:t>
                          </a:r>
                          <a:endParaRPr lang="en-US" sz="18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>
                                    <a:effectLst/>
                                    <a:latin typeface="Cambria Math"/>
                                  </a:rPr>
                                  <m:t>50</m:t>
                                </m:r>
                              </m:oMath>
                            </m:oMathPara>
                          </a14:m>
                          <a:endParaRPr lang="en-US" sz="18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72</a:t>
                          </a:r>
                          <a:endParaRPr lang="en-US" sz="18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 </a:t>
                          </a:r>
                          <a:endParaRPr lang="en-US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 </a:t>
                          </a:r>
                          <a:endParaRPr lang="en-US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 </a:t>
                          </a:r>
                          <a:endParaRPr lang="en-US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</a:tr>
                  <a:tr h="413657">
                    <a:tc>
                      <a:txBody>
                        <a:bodyPr/>
                        <a:lstStyle/>
                        <a:p>
                          <a:pPr marL="0" marR="0" algn="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AVG</a:t>
                          </a:r>
                          <a:endParaRPr lang="en-US" sz="18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61</a:t>
                          </a:r>
                          <a:endParaRPr lang="en-US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72</a:t>
                          </a:r>
                          <a:endParaRPr lang="en-US" sz="18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 </a:t>
                          </a:r>
                          <a:endParaRPr lang="en-US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 </a:t>
                          </a:r>
                          <a:endParaRPr lang="en-US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 </a:t>
                          </a:r>
                          <a:endParaRPr lang="en-US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</a:tr>
                  <a:tr h="413657">
                    <a:tc>
                      <a:txBody>
                        <a:bodyPr/>
                        <a:lstStyle/>
                        <a:p>
                          <a:pPr marL="0" marR="0" algn="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GOAL</a:t>
                          </a:r>
                          <a:endParaRPr lang="en-US" sz="18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solidFill>
                                <a:srgbClr val="00B050"/>
                              </a:solidFill>
                              <a:effectLst/>
                            </a:rPr>
                            <a:t>81</a:t>
                          </a:r>
                          <a:endParaRPr lang="en-US" sz="1800" dirty="0">
                            <a:solidFill>
                              <a:srgbClr val="00B05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solidFill>
                                <a:srgbClr val="00B050"/>
                              </a:solidFill>
                              <a:effectLst/>
                            </a:rPr>
                            <a:t>81</a:t>
                          </a:r>
                          <a:endParaRPr lang="en-US" sz="1800" dirty="0">
                            <a:solidFill>
                              <a:srgbClr val="00B05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</a:tr>
                  <a:tr h="413657">
                    <a:tc>
                      <a:txBody>
                        <a:bodyPr/>
                        <a:lstStyle/>
                        <a:p>
                          <a:pPr marL="0" marR="0" algn="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dirty="0" smtClean="0"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Diff</a:t>
                          </a:r>
                          <a:endParaRPr lang="en-US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 dirty="0">
                              <a:solidFill>
                                <a:srgbClr val="FF0000"/>
                              </a:solidFill>
                              <a:effectLst/>
                            </a:rPr>
                            <a:t>-20</a:t>
                          </a:r>
                          <a:endParaRPr lang="en-US" sz="1800" b="1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 dirty="0">
                              <a:solidFill>
                                <a:srgbClr val="FF0000"/>
                              </a:solidFill>
                              <a:effectLst/>
                            </a:rPr>
                            <a:t>-9</a:t>
                          </a:r>
                          <a:endParaRPr lang="en-US" sz="1800" b="1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 </a:t>
                          </a:r>
                          <a:endParaRPr lang="en-US" sz="18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 </a:t>
                          </a:r>
                          <a:endParaRPr lang="en-US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 </a:t>
                          </a:r>
                          <a:endParaRPr lang="en-US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Table 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672377839"/>
                  </p:ext>
                </p:extLst>
              </p:nvPr>
            </p:nvGraphicFramePr>
            <p:xfrm>
              <a:off x="152400" y="2667000"/>
              <a:ext cx="3962402" cy="2895599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871728"/>
                    <a:gridCol w="649834"/>
                    <a:gridCol w="610210"/>
                    <a:gridCol w="610210"/>
                    <a:gridCol w="610210"/>
                    <a:gridCol w="610210"/>
                  </a:tblGrid>
                  <a:tr h="413657"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 </a:t>
                          </a:r>
                          <a:endParaRPr lang="en-US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BL</a:t>
                          </a:r>
                          <a:endParaRPr lang="en-US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Q1</a:t>
                          </a:r>
                          <a:endParaRPr lang="en-US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Q2</a:t>
                          </a:r>
                          <a:endParaRPr lang="en-US" sz="18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Q3</a:t>
                          </a:r>
                          <a:endParaRPr lang="en-US" sz="18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Q4</a:t>
                          </a:r>
                          <a:endParaRPr lang="en-US" sz="18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</a:tr>
                  <a:tr h="413657">
                    <a:tc>
                      <a:txBody>
                        <a:bodyPr/>
                        <a:lstStyle/>
                        <a:p>
                          <a:pPr marL="0" marR="0" algn="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GR03</a:t>
                          </a:r>
                          <a:endParaRPr lang="en-US" sz="18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 rotWithShape="1">
                          <a:blip r:embed="rId3"/>
                          <a:stretch>
                            <a:fillRect l="-133645" t="-114925" r="-373832" b="-5134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73</a:t>
                          </a:r>
                          <a:endParaRPr lang="en-US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 </a:t>
                          </a:r>
                          <a:endParaRPr lang="en-US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 </a:t>
                          </a:r>
                          <a:endParaRPr lang="en-US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 </a:t>
                          </a:r>
                          <a:endParaRPr lang="en-US" sz="18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</a:tr>
                  <a:tr h="413657">
                    <a:tc>
                      <a:txBody>
                        <a:bodyPr/>
                        <a:lstStyle/>
                        <a:p>
                          <a:pPr marL="0" marR="0" algn="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GR04</a:t>
                          </a:r>
                          <a:endParaRPr lang="en-US" sz="18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 rotWithShape="1">
                          <a:blip r:embed="rId3"/>
                          <a:stretch>
                            <a:fillRect l="-133645" t="-211765" r="-373832" b="-40588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70</a:t>
                          </a:r>
                          <a:endParaRPr lang="en-US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 </a:t>
                          </a:r>
                          <a:endParaRPr lang="en-US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 </a:t>
                          </a:r>
                          <a:endParaRPr lang="en-US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 </a:t>
                          </a:r>
                          <a:endParaRPr lang="en-US" sz="18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</a:tr>
                  <a:tr h="413657">
                    <a:tc>
                      <a:txBody>
                        <a:bodyPr/>
                        <a:lstStyle/>
                        <a:p>
                          <a:pPr marL="0" marR="0" algn="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GR05</a:t>
                          </a:r>
                          <a:endParaRPr lang="en-US" sz="18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 rotWithShape="1">
                          <a:blip r:embed="rId3"/>
                          <a:stretch>
                            <a:fillRect l="-133645" t="-311765" r="-373832" b="-30588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72</a:t>
                          </a:r>
                          <a:endParaRPr lang="en-US" sz="18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 </a:t>
                          </a:r>
                          <a:endParaRPr lang="en-US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 </a:t>
                          </a:r>
                          <a:endParaRPr lang="en-US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 </a:t>
                          </a:r>
                          <a:endParaRPr lang="en-US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</a:tr>
                  <a:tr h="413657">
                    <a:tc>
                      <a:txBody>
                        <a:bodyPr/>
                        <a:lstStyle/>
                        <a:p>
                          <a:pPr marL="0" marR="0" algn="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AVG</a:t>
                          </a:r>
                          <a:endParaRPr lang="en-US" sz="18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61</a:t>
                          </a:r>
                          <a:endParaRPr lang="en-US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72</a:t>
                          </a:r>
                          <a:endParaRPr lang="en-US" sz="18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 </a:t>
                          </a:r>
                          <a:endParaRPr lang="en-US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 </a:t>
                          </a:r>
                          <a:endParaRPr lang="en-US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 </a:t>
                          </a:r>
                          <a:endParaRPr lang="en-US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</a:tr>
                  <a:tr h="413657">
                    <a:tc>
                      <a:txBody>
                        <a:bodyPr/>
                        <a:lstStyle/>
                        <a:p>
                          <a:pPr marL="0" marR="0" algn="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GOAL</a:t>
                          </a:r>
                          <a:endParaRPr lang="en-US" sz="18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solidFill>
                                <a:srgbClr val="00B050"/>
                              </a:solidFill>
                              <a:effectLst/>
                            </a:rPr>
                            <a:t>81</a:t>
                          </a:r>
                          <a:endParaRPr lang="en-US" sz="1800" dirty="0">
                            <a:solidFill>
                              <a:srgbClr val="00B05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solidFill>
                                <a:srgbClr val="00B050"/>
                              </a:solidFill>
                              <a:effectLst/>
                            </a:rPr>
                            <a:t>81</a:t>
                          </a:r>
                          <a:endParaRPr lang="en-US" sz="1800" dirty="0">
                            <a:solidFill>
                              <a:srgbClr val="00B05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</a:tr>
                  <a:tr h="413657">
                    <a:tc>
                      <a:txBody>
                        <a:bodyPr/>
                        <a:lstStyle/>
                        <a:p>
                          <a:pPr marL="0" marR="0" algn="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dirty="0" smtClean="0"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Diff</a:t>
                          </a:r>
                          <a:endParaRPr lang="en-US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 dirty="0">
                              <a:solidFill>
                                <a:srgbClr val="FF0000"/>
                              </a:solidFill>
                              <a:effectLst/>
                            </a:rPr>
                            <a:t>-20</a:t>
                          </a:r>
                          <a:endParaRPr lang="en-US" sz="1800" b="1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 dirty="0">
                              <a:solidFill>
                                <a:srgbClr val="FF0000"/>
                              </a:solidFill>
                              <a:effectLst/>
                            </a:rPr>
                            <a:t>-9</a:t>
                          </a:r>
                          <a:endParaRPr lang="en-US" sz="1800" b="1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 </a:t>
                          </a:r>
                          <a:endParaRPr lang="en-US" sz="18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 </a:t>
                          </a:r>
                          <a:endParaRPr lang="en-US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 </a:t>
                          </a:r>
                          <a:endParaRPr lang="en-US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</a:tr>
                </a:tbl>
              </a:graphicData>
            </a:graphic>
          </p:graphicFrame>
        </mc:Fallback>
      </mc:AlternateContent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9093919"/>
              </p:ext>
            </p:extLst>
          </p:nvPr>
        </p:nvGraphicFramePr>
        <p:xfrm>
          <a:off x="4876800" y="2528509"/>
          <a:ext cx="3657602" cy="30340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32354"/>
                <a:gridCol w="631312"/>
                <a:gridCol w="631312"/>
                <a:gridCol w="631312"/>
                <a:gridCol w="631312"/>
              </a:tblGrid>
              <a:tr h="42725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Q1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Q2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Q3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Q4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27253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27253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GR04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71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27253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GR05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67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27253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AVG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69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27253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GOAL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B050"/>
                          </a:solidFill>
                          <a:effectLst/>
                        </a:rPr>
                        <a:t>69</a:t>
                      </a:r>
                      <a:endParaRPr lang="en-US" sz="1800" b="1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B050"/>
                          </a:solidFill>
                          <a:effectLst/>
                        </a:rPr>
                        <a:t> </a:t>
                      </a:r>
                      <a:endParaRPr lang="en-US" sz="1800" b="1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70574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Diff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B050"/>
                          </a:solidFill>
                          <a:effectLst/>
                        </a:rPr>
                        <a:t>+0</a:t>
                      </a:r>
                      <a:endParaRPr lang="en-US" sz="1800" b="1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B050"/>
                          </a:solidFill>
                          <a:effectLst/>
                        </a:rPr>
                        <a:t> </a:t>
                      </a:r>
                      <a:endParaRPr lang="en-US" sz="1800" b="1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9032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280771"/>
            <a:ext cx="6934200" cy="1143000"/>
          </a:xfrm>
          <a:noFill/>
          <a:effectLst>
            <a:softEdge rad="127000"/>
          </a:effectLst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Tracking our Goal Progress</a:t>
            </a:r>
            <a:endParaRPr lang="en-US" b="1" dirty="0">
              <a:solidFill>
                <a:schemeClr val="accent6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9919441"/>
              </p:ext>
            </p:extLst>
          </p:nvPr>
        </p:nvGraphicFramePr>
        <p:xfrm>
          <a:off x="332273" y="1447801"/>
          <a:ext cx="8659327" cy="4754879"/>
        </p:xfrm>
        <a:graphic>
          <a:graphicData uri="http://schemas.openxmlformats.org/drawingml/2006/table">
            <a:tbl>
              <a:tblPr/>
              <a:tblGrid>
                <a:gridCol w="1191727"/>
                <a:gridCol w="762000"/>
                <a:gridCol w="990600"/>
                <a:gridCol w="990600"/>
                <a:gridCol w="704808"/>
                <a:gridCol w="897467"/>
                <a:gridCol w="988525"/>
                <a:gridCol w="1219200"/>
                <a:gridCol w="914400"/>
              </a:tblGrid>
              <a:tr h="1523999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5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spc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ELA</a:t>
                      </a:r>
                      <a:endParaRPr lang="en-US" sz="1400" spc="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spc="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Achievement</a:t>
                      </a:r>
                      <a:endParaRPr lang="en-US" sz="1400" spc="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0" marR="95250" marT="95250" marB="95250" vert="vert27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spc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ELA </a:t>
                      </a:r>
                      <a:r>
                        <a:rPr lang="en-US" sz="1400" b="1" i="0" u="none" strike="noStrike" spc="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Learning Gains</a:t>
                      </a:r>
                      <a:endParaRPr lang="en-US" sz="1400" spc="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0" marR="95250" marT="95250" marB="95250" vert="vert270" anchor="ctr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spc="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/>
                      </a:r>
                      <a:br>
                        <a:rPr lang="en-US" sz="1400" spc="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en-US" sz="1400" b="1" i="0" u="none" strike="noStrike" spc="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ELA Learning Gains of the Lowest 25%</a:t>
                      </a:r>
                      <a:endParaRPr lang="en-US" sz="1400" spc="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0" marR="95250" marT="95250" marB="95250" vert="vert270" anchor="ctr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spc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Math</a:t>
                      </a:r>
                      <a:endParaRPr lang="en-US" sz="1400" spc="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spc="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Achievement</a:t>
                      </a:r>
                      <a:endParaRPr lang="en-US" sz="1400" spc="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0" marR="95250" marT="95250" marB="95250" vert="vert270" anchor="ctr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spc="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/>
                      </a:r>
                      <a:br>
                        <a:rPr lang="en-US" sz="1400" spc="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en-US" sz="1400" b="1" i="0" u="none" strike="noStrike" spc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Math </a:t>
                      </a:r>
                      <a:r>
                        <a:rPr lang="en-US" sz="1400" b="1" i="0" u="none" strike="noStrike" spc="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Learning Gains</a:t>
                      </a:r>
                      <a:endParaRPr lang="en-US" sz="1400" spc="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0" marR="95250" marT="95250" marB="95250" vert="vert270" anchor="ctr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spc="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/>
                      </a:r>
                      <a:br>
                        <a:rPr lang="en-US" sz="1400" spc="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en-US" sz="1400" b="1" i="0" u="none" strike="noStrike" spc="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Math Learning Gains of the Lowest 25%</a:t>
                      </a:r>
                      <a:endParaRPr lang="en-US" sz="1400" spc="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0" marR="95250" marT="95250" marB="95250" vert="vert270" anchor="ctr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spc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Science </a:t>
                      </a:r>
                      <a:r>
                        <a:rPr lang="en-US" sz="1400" b="1" i="0" u="none" strike="noStrike" spc="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Achievement</a:t>
                      </a:r>
                      <a:endParaRPr lang="en-US" sz="1400" spc="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0" marR="95250" marT="95250" marB="95250" vert="vert270" anchor="ctr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/>
                      </a:r>
                      <a:br>
                        <a:rPr lang="en-US" sz="14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en-US" sz="14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/>
                      </a:r>
                      <a:br>
                        <a:rPr lang="en-US" sz="14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en-US" sz="14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/>
                      </a:r>
                      <a:br>
                        <a:rPr lang="en-US" sz="14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en-US" sz="1400" b="1" i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Total </a:t>
                      </a:r>
                      <a:endParaRPr lang="en-US" sz="14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Points</a:t>
                      </a:r>
                      <a:endParaRPr lang="en-US" sz="14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17.18</a:t>
                      </a:r>
                    </a:p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FSA</a:t>
                      </a:r>
                      <a:r>
                        <a:rPr lang="en-US" sz="1800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 Results</a:t>
                      </a:r>
                      <a:endParaRPr lang="en-US" sz="18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b="0" i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Indie Flower"/>
                        </a:rPr>
                        <a:t>75</a:t>
                      </a:r>
                      <a:endParaRPr lang="en-US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b="0" i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Indie Flower"/>
                        </a:rPr>
                        <a:t>63</a:t>
                      </a:r>
                      <a:endParaRPr lang="en-US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b="0" i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Indie Flower"/>
                        </a:rPr>
                        <a:t>62</a:t>
                      </a:r>
                      <a:endParaRPr lang="en-US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b="0" i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Indie Flower"/>
                        </a:rPr>
                        <a:t>79</a:t>
                      </a:r>
                      <a:endParaRPr lang="en-US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b="0" i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Indie Flower"/>
                        </a:rPr>
                        <a:t>67</a:t>
                      </a:r>
                      <a:endParaRPr lang="en-US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b="0" i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Indie Flower"/>
                        </a:rPr>
                        <a:t>58</a:t>
                      </a:r>
                      <a:endParaRPr lang="en-US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b="0" i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Indie Flower"/>
                        </a:rPr>
                        <a:t>68</a:t>
                      </a:r>
                      <a:endParaRPr lang="en-US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b="1" i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omic Sans MS"/>
                        </a:rPr>
                        <a:t>472</a:t>
                      </a:r>
                      <a:endParaRPr lang="en-US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18.19</a:t>
                      </a:r>
                      <a:r>
                        <a:rPr lang="en-US" baseline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 GOAL</a:t>
                      </a:r>
                      <a:endParaRPr lang="en-US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77</a:t>
                      </a:r>
                      <a:endParaRPr lang="en-US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65</a:t>
                      </a:r>
                      <a:endParaRPr lang="en-US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65</a:t>
                      </a:r>
                      <a:endParaRPr lang="en-US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81</a:t>
                      </a:r>
                      <a:endParaRPr lang="en-US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69</a:t>
                      </a:r>
                      <a:endParaRPr lang="en-US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61</a:t>
                      </a:r>
                      <a:endParaRPr lang="en-US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October STAR</a:t>
                      </a:r>
                      <a:endParaRPr lang="en-US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73</a:t>
                      </a:r>
                      <a:endParaRPr lang="en-US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63</a:t>
                      </a:r>
                      <a:endParaRPr lang="en-US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72</a:t>
                      </a:r>
                      <a:endParaRPr lang="en-US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69</a:t>
                      </a:r>
                      <a:endParaRPr lang="en-US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DIFF:</a:t>
                      </a:r>
                      <a:endParaRPr lang="en-US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b="1" dirty="0" smtClean="0">
                          <a:solidFill>
                            <a:srgbClr val="FF0000"/>
                          </a:solidFill>
                          <a:effectLst/>
                        </a:rPr>
                        <a:t>-4</a:t>
                      </a:r>
                      <a:endParaRPr lang="en-US" b="1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b="1" dirty="0" smtClean="0">
                          <a:solidFill>
                            <a:srgbClr val="FF0000"/>
                          </a:solidFill>
                          <a:effectLst/>
                        </a:rPr>
                        <a:t>-2</a:t>
                      </a:r>
                      <a:endParaRPr lang="en-US" b="1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b="1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b="1" dirty="0" smtClean="0">
                          <a:solidFill>
                            <a:srgbClr val="FF0000"/>
                          </a:solidFill>
                          <a:effectLst/>
                        </a:rPr>
                        <a:t>-9</a:t>
                      </a:r>
                      <a:endParaRPr lang="en-US" b="1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b="1" dirty="0" smtClean="0">
                          <a:solidFill>
                            <a:srgbClr val="00B050"/>
                          </a:solidFill>
                          <a:effectLst/>
                        </a:rPr>
                        <a:t>0</a:t>
                      </a:r>
                      <a:endParaRPr lang="en-US" b="1" dirty="0">
                        <a:solidFill>
                          <a:srgbClr val="00B050"/>
                        </a:solidFill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1027" name="Picture 3" descr="https://lh6.googleusercontent.com/EovTyU-hFhDnfK7LfyPZJGhIRJF-LFdK07nyLflNaJ2vijevlAfGHKZzVgnYYN7pCXrdyXV8qyjUedrFZO6JV6yDbpqWumH0OBJ7St1pbm_CsfU4dOXZzaDaxLAo3gd4nPNLcwjFzKc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454343">
            <a:off x="568036" y="365579"/>
            <a:ext cx="1111344" cy="16283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5798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Second Quarter Instructional Plan</a:t>
            </a:r>
            <a:endParaRPr lang="en-US" sz="3600" b="1" dirty="0">
              <a:solidFill>
                <a:schemeClr val="accent6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143000"/>
            <a:ext cx="8410404" cy="5417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89532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Second Quarter Instructional Plan</a:t>
            </a:r>
            <a:endParaRPr lang="en-US" sz="3600" b="1" dirty="0">
              <a:solidFill>
                <a:schemeClr val="accent6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43000"/>
            <a:ext cx="8518298" cy="5356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96338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Second Quarter Plan</a:t>
            </a:r>
            <a:endParaRPr lang="en-US" b="1" dirty="0">
              <a:solidFill>
                <a:schemeClr val="accent6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" y="1219200"/>
            <a:ext cx="8801100" cy="1371600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Purchased Moby Max for Personalized and Differentiated Learning</a:t>
            </a:r>
          </a:p>
          <a:p>
            <a:endParaRPr lang="en-US" dirty="0">
              <a:solidFill>
                <a:schemeClr val="accent6">
                  <a:lumMod val="75000"/>
                </a:schemeClr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dirty="0" smtClean="0">
              <a:solidFill>
                <a:schemeClr val="accent6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209800"/>
            <a:ext cx="7848600" cy="45027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02163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2018-2019 Goals</a:t>
            </a:r>
            <a:endParaRPr lang="en-US" b="1" dirty="0">
              <a:solidFill>
                <a:schemeClr val="accent6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05400"/>
          </a:xfrm>
          <a:solidFill>
            <a:srgbClr val="FFFFFF"/>
          </a:solidFill>
          <a:effectLst>
            <a:softEdge rad="63500"/>
          </a:effectLst>
        </p:spPr>
        <p:txBody>
          <a:bodyPr>
            <a:normAutofit fontScale="92500" lnSpcReduction="10000"/>
          </a:bodyPr>
          <a:lstStyle/>
          <a:p>
            <a:endParaRPr lang="en-US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Science </a:t>
            </a:r>
          </a:p>
          <a:p>
            <a:pPr lvl="1"/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Increase Proficiency by 2%</a:t>
            </a:r>
          </a:p>
          <a:p>
            <a:pPr lvl="2"/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From 68 to 70</a:t>
            </a:r>
          </a:p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ELA</a:t>
            </a:r>
          </a:p>
          <a:p>
            <a:pPr lvl="1"/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Increase Proficiency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by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2%</a:t>
            </a:r>
          </a:p>
          <a:p>
            <a:pPr lvl="2"/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From 75 to 77</a:t>
            </a:r>
          </a:p>
          <a:p>
            <a:pPr lvl="1"/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Increase Learning Gains by 2%</a:t>
            </a:r>
          </a:p>
          <a:p>
            <a:pPr lvl="2"/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From 63 to 65</a:t>
            </a:r>
          </a:p>
          <a:p>
            <a:pPr lvl="1"/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Increase L25 Learning Gains by 3%</a:t>
            </a:r>
          </a:p>
          <a:p>
            <a:pPr lvl="2"/>
            <a:r>
              <a:rPr lang="en-US" b="1" dirty="0" smtClean="0">
                <a:solidFill>
                  <a:srgbClr val="FF0000"/>
                </a:solidFill>
              </a:rPr>
              <a:t>From 62-65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9909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2018-2019 Goals</a:t>
            </a:r>
            <a:endParaRPr lang="en-US" b="1" dirty="0">
              <a:solidFill>
                <a:schemeClr val="accent6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05400"/>
          </a:xfrm>
          <a:solidFill>
            <a:srgbClr val="FFFFFF"/>
          </a:solidFill>
          <a:effectLst>
            <a:softEdge rad="63500"/>
          </a:effectLst>
        </p:spPr>
        <p:txBody>
          <a:bodyPr>
            <a:normAutofit/>
          </a:bodyPr>
          <a:lstStyle/>
          <a:p>
            <a:endParaRPr lang="en-US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Math</a:t>
            </a:r>
          </a:p>
          <a:p>
            <a:pPr lvl="1"/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Increase Proficiency by 2%</a:t>
            </a:r>
          </a:p>
          <a:p>
            <a:pPr lvl="2"/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From 79 to 81</a:t>
            </a:r>
          </a:p>
          <a:p>
            <a:pPr lvl="1"/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Increase Learning Gains by 2%</a:t>
            </a:r>
          </a:p>
          <a:p>
            <a:pPr lvl="2"/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From 67 to 69</a:t>
            </a:r>
          </a:p>
          <a:p>
            <a:pPr lvl="1"/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Increase L25 Learning Gains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by 3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%</a:t>
            </a:r>
          </a:p>
          <a:p>
            <a:pPr lvl="2"/>
            <a:r>
              <a:rPr lang="en-US" b="1" dirty="0" smtClean="0">
                <a:solidFill>
                  <a:srgbClr val="FF0000"/>
                </a:solidFill>
              </a:rPr>
              <a:t>From 58 to 61</a:t>
            </a:r>
          </a:p>
          <a:p>
            <a:pPr lvl="2"/>
            <a:endParaRPr lang="en-US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963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Review: STAR/FSA ELA Buckets</a:t>
            </a:r>
            <a:endParaRPr lang="en-US" b="1" dirty="0">
              <a:solidFill>
                <a:schemeClr val="accent6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152022"/>
            <a:ext cx="7772400" cy="52528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38942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Review:STAR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/FSA  Math Buckets</a:t>
            </a:r>
            <a:endParaRPr lang="en-US" b="1" dirty="0">
              <a:solidFill>
                <a:schemeClr val="accent6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295400"/>
            <a:ext cx="7199441" cy="5224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97332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October Data-Grade KG</a:t>
            </a:r>
            <a:endParaRPr lang="en-US" b="1" dirty="0">
              <a:solidFill>
                <a:schemeClr val="accent6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  </a:t>
            </a:r>
            <a:r>
              <a:rPr lang="en-US" sz="4000" b="1" u="sng" dirty="0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STAR RDG</a:t>
            </a:r>
          </a:p>
          <a:p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2917100"/>
              </p:ext>
            </p:extLst>
          </p:nvPr>
        </p:nvGraphicFramePr>
        <p:xfrm>
          <a:off x="685800" y="2209800"/>
          <a:ext cx="4173537" cy="2993344"/>
        </p:xfrm>
        <a:graphic>
          <a:graphicData uri="http://schemas.openxmlformats.org/drawingml/2006/table">
            <a:tbl>
              <a:tblPr firstRow="1" firstCol="1" bandRow="1"/>
              <a:tblGrid>
                <a:gridCol w="1505120"/>
                <a:gridCol w="1477553"/>
                <a:gridCol w="1190864"/>
              </a:tblGrid>
              <a:tr h="4696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STAR Level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Aug STAR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Oct STAR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23374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1a  (0-8%)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11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5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3374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1b  (9-16%)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16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4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3374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1c (17-24%)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8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6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3374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2a (25-39%)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19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10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3374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2b (40-54%)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16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18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3374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3 (55-74%)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35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38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3374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206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4 (75-90%)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26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32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3374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7030A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5 (91-99%)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8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25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3374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Total L3+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50%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69%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392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October Data-Grade 01</a:t>
            </a:r>
            <a:endParaRPr lang="en-US" b="1" dirty="0">
              <a:solidFill>
                <a:schemeClr val="accent6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  </a:t>
            </a:r>
            <a:r>
              <a:rPr lang="en-US" sz="4000" b="1" u="sng" dirty="0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STAR RDG  </a:t>
            </a:r>
            <a:r>
              <a:rPr lang="en-US" sz="4000" b="1" dirty="0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            </a:t>
            </a:r>
            <a:r>
              <a:rPr lang="en-US" sz="4000" b="1" u="sng" dirty="0" err="1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STARMath</a:t>
            </a:r>
            <a:r>
              <a:rPr lang="en-US" sz="4000" b="1" u="sng" dirty="0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 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4927670"/>
              </p:ext>
            </p:extLst>
          </p:nvPr>
        </p:nvGraphicFramePr>
        <p:xfrm>
          <a:off x="381001" y="2514600"/>
          <a:ext cx="3070225" cy="3470148"/>
        </p:xfrm>
        <a:graphic>
          <a:graphicData uri="http://schemas.openxmlformats.org/drawingml/2006/table">
            <a:tbl>
              <a:tblPr firstRow="1" firstCol="1" bandRow="1"/>
              <a:tblGrid>
                <a:gridCol w="1533525"/>
                <a:gridCol w="850900"/>
                <a:gridCol w="685800"/>
              </a:tblGrid>
              <a:tr h="34226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STAR Level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Aug STAR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Oct STAR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1a  (0-8%)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2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2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1b  (9-16%)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4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0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1c (17-24%)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6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0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796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2a (25-39%)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21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10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2b (40-54%)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22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14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3 (55-74%)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33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29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206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4 (75-90%)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26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38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7030A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5 (91-99%)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22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45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Total L3+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60%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81%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5131444"/>
              </p:ext>
            </p:extLst>
          </p:nvPr>
        </p:nvGraphicFramePr>
        <p:xfrm>
          <a:off x="4648200" y="2514600"/>
          <a:ext cx="3546475" cy="3470148"/>
        </p:xfrm>
        <a:graphic>
          <a:graphicData uri="http://schemas.openxmlformats.org/drawingml/2006/table">
            <a:tbl>
              <a:tblPr firstRow="1" firstCol="1" bandRow="1"/>
              <a:tblGrid>
                <a:gridCol w="2009775"/>
                <a:gridCol w="850900"/>
                <a:gridCol w="685800"/>
              </a:tblGrid>
              <a:tr h="43370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STAR Level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Aug STAR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Oct STAR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1a  (0-6%)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7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0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1b  (7-17%)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6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1c (18-39%)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17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6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2a (40-52%)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24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3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2b (53-69%)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29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23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548135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3 (70-86%)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32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48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206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4 (87-95%)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13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36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7030A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5 (96-99%)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8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22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Total L3+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39%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76%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6099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October Data-Grade 02</a:t>
            </a:r>
            <a:endParaRPr lang="en-US" b="1" dirty="0">
              <a:solidFill>
                <a:schemeClr val="accent6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  </a:t>
            </a:r>
            <a:r>
              <a:rPr lang="en-US" sz="4000" b="1" u="sng" dirty="0" smtClean="0">
                <a:solidFill>
                  <a:schemeClr val="accent6">
                    <a:lumMod val="75000"/>
                  </a:schemeClr>
                </a:solidFill>
              </a:rPr>
              <a:t>STAR RDG  </a:t>
            </a:r>
            <a:r>
              <a:rPr lang="en-US" sz="4000" b="1" dirty="0" smtClean="0">
                <a:solidFill>
                  <a:schemeClr val="accent6">
                    <a:lumMod val="75000"/>
                  </a:schemeClr>
                </a:solidFill>
              </a:rPr>
              <a:t>                  </a:t>
            </a:r>
            <a:r>
              <a:rPr lang="en-US" sz="4000" b="1" u="sng" dirty="0" smtClean="0">
                <a:solidFill>
                  <a:schemeClr val="accent6">
                    <a:lumMod val="75000"/>
                  </a:schemeClr>
                </a:solidFill>
              </a:rPr>
              <a:t>  STAR MATH</a:t>
            </a:r>
          </a:p>
          <a:p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048596"/>
              </p:ext>
            </p:extLst>
          </p:nvPr>
        </p:nvGraphicFramePr>
        <p:xfrm>
          <a:off x="381000" y="2438400"/>
          <a:ext cx="3222625" cy="3470148"/>
        </p:xfrm>
        <a:graphic>
          <a:graphicData uri="http://schemas.openxmlformats.org/drawingml/2006/table">
            <a:tbl>
              <a:tblPr firstRow="1" firstCol="1" bandRow="1"/>
              <a:tblGrid>
                <a:gridCol w="1685925"/>
                <a:gridCol w="850900"/>
                <a:gridCol w="685800"/>
              </a:tblGrid>
              <a:tr h="31940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STAR Level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Aug STAR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Oct STAR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1a  (0-8%)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0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0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1b  (9-16%)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0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1c (17-24%)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6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0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2a (25-39%)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19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3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2b (40-54%)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11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12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3 (55-74%)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41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35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206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4 (75-90%)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35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50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7030A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5 (91-99%)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21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33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Total L3+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70%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89%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9610372"/>
              </p:ext>
            </p:extLst>
          </p:nvPr>
        </p:nvGraphicFramePr>
        <p:xfrm>
          <a:off x="5257800" y="2438400"/>
          <a:ext cx="2974975" cy="3470148"/>
        </p:xfrm>
        <a:graphic>
          <a:graphicData uri="http://schemas.openxmlformats.org/drawingml/2006/table">
            <a:tbl>
              <a:tblPr firstRow="1" firstCol="1" bandRow="1"/>
              <a:tblGrid>
                <a:gridCol w="1438275"/>
                <a:gridCol w="850900"/>
                <a:gridCol w="685800"/>
              </a:tblGrid>
              <a:tr h="34226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STAR Level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Aug STAR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Oct STAR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1a  (0-6%)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0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1b  (7-17%)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4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1c (18-39%)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23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9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2a (40-52%)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20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11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2b (53-69%)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30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26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548135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3 (70-86%)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34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43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206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4 (87-95%)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14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30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7030A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5 (96-99%)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10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19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Total L3+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43%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66%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5657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October Data-Grade 03</a:t>
            </a:r>
            <a:endParaRPr lang="en-US" b="1" dirty="0">
              <a:solidFill>
                <a:schemeClr val="accent6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  </a:t>
            </a:r>
            <a:r>
              <a:rPr lang="en-US" sz="4000" b="1" u="sng" dirty="0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STAR RDG  </a:t>
            </a:r>
            <a:r>
              <a:rPr lang="en-US" sz="4000" b="1" dirty="0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           </a:t>
            </a:r>
            <a:r>
              <a:rPr lang="en-US" sz="4000" b="1" u="sng" dirty="0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  STAR MATH</a:t>
            </a:r>
          </a:p>
          <a:p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4756491"/>
              </p:ext>
            </p:extLst>
          </p:nvPr>
        </p:nvGraphicFramePr>
        <p:xfrm>
          <a:off x="533400" y="2286000"/>
          <a:ext cx="3106420" cy="3587496"/>
        </p:xfrm>
        <a:graphic>
          <a:graphicData uri="http://schemas.openxmlformats.org/drawingml/2006/table">
            <a:tbl>
              <a:tblPr firstRow="1" firstCol="1" bandRow="1"/>
              <a:tblGrid>
                <a:gridCol w="1809326"/>
                <a:gridCol w="648547"/>
                <a:gridCol w="648547"/>
              </a:tblGrid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STAR Level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Aug STAR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Oct STAR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1a (0-8%)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0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0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1b (9-16%)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4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0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1c (17-24%)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10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0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2a (25-39%)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16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10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2b (40-54%)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22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16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3 (55-74%)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43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43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206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4 (75-90%)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36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54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7030A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5 (91-99%)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10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17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Total L3+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63%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81%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8240809"/>
              </p:ext>
            </p:extLst>
          </p:nvPr>
        </p:nvGraphicFramePr>
        <p:xfrm>
          <a:off x="4953000" y="2286000"/>
          <a:ext cx="2819400" cy="3316605"/>
        </p:xfrm>
        <a:graphic>
          <a:graphicData uri="http://schemas.openxmlformats.org/drawingml/2006/table">
            <a:tbl>
              <a:tblPr/>
              <a:tblGrid>
                <a:gridCol w="1219200"/>
                <a:gridCol w="914400"/>
                <a:gridCol w="685800"/>
              </a:tblGrid>
              <a:tr h="7620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STAR Level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Aug STAR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Oct STAR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24847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1a  (0-6%)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847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1b  (7-17%)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847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1c (18-39%)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847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2a (40-52%)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847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2b (53-69%)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847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548135"/>
                          </a:solidFill>
                          <a:effectLst/>
                          <a:latin typeface="Calibri"/>
                        </a:rPr>
                        <a:t>3 (70-86%)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847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4 (87-95%)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847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7030A0"/>
                          </a:solidFill>
                          <a:effectLst/>
                          <a:latin typeface="Calibri"/>
                        </a:rPr>
                        <a:t>5 (96-99%)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847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L3+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2497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2949</TotalTime>
  <Words>979</Words>
  <Application>Microsoft Office PowerPoint</Application>
  <PresentationFormat>On-screen Show (4:3)</PresentationFormat>
  <Paragraphs>567</Paragraphs>
  <Slides>17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Oasis Elementary  SAC Meeting</vt:lpstr>
      <vt:lpstr>2018-2019 Goals</vt:lpstr>
      <vt:lpstr>2018-2019 Goals</vt:lpstr>
      <vt:lpstr>Review: STAR/FSA ELA Buckets</vt:lpstr>
      <vt:lpstr>Review:STAR/FSA  Math Buckets</vt:lpstr>
      <vt:lpstr>October Data-Grade KG</vt:lpstr>
      <vt:lpstr>October Data-Grade 01</vt:lpstr>
      <vt:lpstr>October Data-Grade 02</vt:lpstr>
      <vt:lpstr>October Data-Grade 03</vt:lpstr>
      <vt:lpstr>October Data-Grade 04</vt:lpstr>
      <vt:lpstr>October Data-Grade 05</vt:lpstr>
      <vt:lpstr>3-5 ELA Proficiency &amp;  4 &amp; 5 Learning Gains</vt:lpstr>
      <vt:lpstr>3-5 Math Proficiency &amp;  4 &amp; 5 Learning Gains</vt:lpstr>
      <vt:lpstr>Tracking our Goal Progress</vt:lpstr>
      <vt:lpstr>Second Quarter Instructional Plan</vt:lpstr>
      <vt:lpstr>Second Quarter Instructional Plan</vt:lpstr>
      <vt:lpstr>Second Quarter Plan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Marybeth Grecsek</dc:creator>
  <cp:lastModifiedBy>Marybeth Grecsek</cp:lastModifiedBy>
  <cp:revision>45</cp:revision>
  <dcterms:created xsi:type="dcterms:W3CDTF">2018-09-10T15:16:36Z</dcterms:created>
  <dcterms:modified xsi:type="dcterms:W3CDTF">2018-11-06T20:57:20Z</dcterms:modified>
</cp:coreProperties>
</file>