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59" r:id="rId6"/>
    <p:sldId id="263" r:id="rId7"/>
    <p:sldId id="274" r:id="rId8"/>
    <p:sldId id="272" r:id="rId9"/>
    <p:sldId id="271" r:id="rId10"/>
    <p:sldId id="265" r:id="rId11"/>
    <p:sldId id="266" r:id="rId12"/>
    <p:sldId id="267" r:id="rId13"/>
    <p:sldId id="268" r:id="rId14"/>
    <p:sldId id="269" r:id="rId15"/>
    <p:sldId id="262" r:id="rId16"/>
    <p:sldId id="264" r:id="rId17"/>
    <p:sldId id="273" r:id="rId18"/>
    <p:sldId id="25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94534-E8D6-44A6-8876-3035AD60739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84C93-AC4D-4ED7-AA5D-9A3523444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1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84C93-AC4D-4ED7-AA5D-9A35234443D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77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84C93-AC4D-4ED7-AA5D-9A35234443D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77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6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3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2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3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3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6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1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9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8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1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3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03B5B-F94A-442A-ACBF-8285B4064B84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3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501775"/>
            <a:ext cx="4953001" cy="1470025"/>
          </a:xfrm>
          <a:noFill/>
          <a:ln w="57150" cmpd="dbl">
            <a:solidFill>
              <a:schemeClr val="tx1"/>
            </a:solidFill>
          </a:ln>
          <a:effectLst>
            <a:softEdge rad="127000"/>
          </a:effectLst>
        </p:spPr>
        <p:txBody>
          <a:bodyPr/>
          <a:lstStyle/>
          <a:p>
            <a:r>
              <a:rPr lang="en-US" dirty="0" smtClean="0">
                <a:ln w="2857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Oasis Elementary </a:t>
            </a:r>
            <a:br>
              <a:rPr lang="en-US" dirty="0" smtClean="0">
                <a:ln w="2857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dirty="0" smtClean="0">
                <a:ln w="2857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SAC Meeting</a:t>
            </a:r>
            <a:endParaRPr lang="en-US" dirty="0">
              <a:ln w="28575">
                <a:solidFill>
                  <a:schemeClr val="accent6">
                    <a:lumMod val="50000"/>
                  </a:schemeClr>
                </a:solidFill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470669"/>
            <a:ext cx="4114800" cy="646113"/>
          </a:xfrm>
          <a:noFill/>
          <a:ln w="9525">
            <a:solidFill>
              <a:schemeClr val="tx1"/>
            </a:solidFill>
          </a:ln>
          <a:effectLst>
            <a:softEdge rad="63500"/>
          </a:effectLst>
        </p:spPr>
        <p:txBody>
          <a:bodyPr/>
          <a:lstStyle/>
          <a:p>
            <a:r>
              <a:rPr lang="en-US" b="1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</a:rPr>
              <a:t>September 12, 2018</a:t>
            </a:r>
            <a:endParaRPr lang="en-US" b="1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291" name="Picture 3" descr="\\Royals\users$\Marybeth.Grecsek\My Pictures\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563" y="2971800"/>
            <a:ext cx="2433423" cy="247808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81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Baseline Data-Grade 01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</a:t>
            </a:r>
            <a:r>
              <a:rPr lang="en-US" sz="4000" b="1" u="sng" dirty="0" err="1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STARMath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MATH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09" y="2001981"/>
            <a:ext cx="2514600" cy="4322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5" y="2001981"/>
            <a:ext cx="2614612" cy="4294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9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Baseline Data-Grade 02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       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</a:rPr>
              <a:t>  STAR MATH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73" y="2036618"/>
            <a:ext cx="2743200" cy="4428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182" y="2015836"/>
            <a:ext cx="2757487" cy="439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56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Baseline Data-Grade 03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STAR MATH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2743200" cy="4426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45483"/>
            <a:ext cx="2995612" cy="4402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249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Baseline Data-Grade 04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73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STAR MATH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917698"/>
            <a:ext cx="2887580" cy="4572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2895600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476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Baseline Data-Grade 05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691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STAR MATH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013527"/>
            <a:ext cx="2895600" cy="467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62" y="2064488"/>
            <a:ext cx="3086802" cy="4621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31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Implementation Plan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Purchase and Provide Professional Development for: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STAR Custom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Accelerated Math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Instructional Coaching: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Understanding the STAR test “buckets” or sub groups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Understanding how to use STAR Instructional Plans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55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Implementation Plan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Mastery/Enrichment (ME) Time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40 minutes every day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To immediately remediate (as needed) standards taught that day or during the week 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To provide creative/enrichment time for students who have mastered the standards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All students will be provided instruction or skills practice from their STAR Instructional Plan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Progress Monitoring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Data Chats with teachers and students</a:t>
            </a:r>
          </a:p>
        </p:txBody>
      </p:sp>
    </p:spTree>
    <p:extLst>
      <p:ext uri="{BB962C8B-B14F-4D97-AF65-F5344CB8AC3E}">
        <p14:creationId xmlns:p14="http://schemas.microsoft.com/office/powerpoint/2010/main" val="17243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Implementation Plan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Lowest 25%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Cooperative Classrooms 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Resource Teacher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Paraprofessional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ME Time</a:t>
            </a:r>
          </a:p>
          <a:p>
            <a:pPr lvl="3"/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Special Area Teachers push in</a:t>
            </a:r>
          </a:p>
        </p:txBody>
      </p:sp>
    </p:spTree>
    <p:extLst>
      <p:ext uri="{BB962C8B-B14F-4D97-AF65-F5344CB8AC3E}">
        <p14:creationId xmlns:p14="http://schemas.microsoft.com/office/powerpoint/2010/main" val="8021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4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80771"/>
            <a:ext cx="6172200" cy="1143000"/>
          </a:xfrm>
          <a:noFill/>
          <a:effectLst>
            <a:softEdge rad="127000"/>
          </a:effectLst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17-18 School Grade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045895"/>
              </p:ext>
            </p:extLst>
          </p:nvPr>
        </p:nvGraphicFramePr>
        <p:xfrm>
          <a:off x="533400" y="2301081"/>
          <a:ext cx="8077200" cy="2529840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  <a:gridCol w="1009650"/>
                <a:gridCol w="1009650"/>
                <a:gridCol w="1009650"/>
                <a:gridCol w="1009650"/>
              </a:tblGrid>
              <a:tr h="9334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ELA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Achievement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ELA Learning Gains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ELA Learning Gains of the Lowest 25%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Math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Achievement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Math Learning Gains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Math Learning Gains of the Lowest 25%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Science Achievement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5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Total 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Points</a:t>
                      </a: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75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63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79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67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58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68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omic Sans MS"/>
                        </a:rPr>
                        <a:t>472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23002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https://lh6.googleusercontent.com/EovTyU-hFhDnfK7LfyPZJGhIRJF-LFdK07nyLflNaJ2vijevlAfGHKZzVgnYYN7pCXrdyXV8qyjUedrFZO6JV6yDbpqWumH0OBJ7St1pbm_CsfU4dOXZzaDaxLAo3gd4nPNLcwjFzK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54343">
            <a:off x="568036" y="609600"/>
            <a:ext cx="1111344" cy="1628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79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04800"/>
            <a:ext cx="4953000" cy="1143000"/>
          </a:xfrm>
          <a:noFill/>
          <a:effectLst>
            <a:softEdge rad="127000"/>
          </a:effectLst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Math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73603"/>
              </p:ext>
            </p:extLst>
          </p:nvPr>
        </p:nvGraphicFramePr>
        <p:xfrm>
          <a:off x="1633537" y="1878171"/>
          <a:ext cx="5876925" cy="36614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81063"/>
                <a:gridCol w="1700212"/>
                <a:gridCol w="1647825"/>
                <a:gridCol w="1647825"/>
              </a:tblGrid>
              <a:tr h="7048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Year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Achievement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LG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L25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2017-2018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79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67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58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2016-2017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49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2015-2016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47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46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2014-2015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69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33538" y="1878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84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5715000" cy="1143000"/>
          </a:xfrm>
          <a:noFill/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English Language Arts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5641142"/>
              </p:ext>
            </p:extLst>
          </p:nvPr>
        </p:nvGraphicFramePr>
        <p:xfrm>
          <a:off x="1633537" y="1878171"/>
          <a:ext cx="5876925" cy="36614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81063"/>
                <a:gridCol w="1700212"/>
                <a:gridCol w="1647825"/>
                <a:gridCol w="1647825"/>
              </a:tblGrid>
              <a:tr h="7048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Year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Achievement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LG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L25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2017-2018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75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63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2016-2017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60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60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2015-2016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72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51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51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2014-2015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72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33538" y="1878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6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Science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128411"/>
              </p:ext>
            </p:extLst>
          </p:nvPr>
        </p:nvGraphicFramePr>
        <p:xfrm>
          <a:off x="2362200" y="1981200"/>
          <a:ext cx="4800600" cy="292989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019300"/>
                <a:gridCol w="2781300"/>
              </a:tblGrid>
              <a:tr h="7048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Year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Achievement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2017-2018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68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2016-2017</a:t>
                      </a:r>
                      <a:endParaRPr lang="en-US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66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2015-2016</a:t>
                      </a:r>
                      <a:endParaRPr lang="en-US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67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2014-2015</a:t>
                      </a:r>
                      <a:endParaRPr lang="en-US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78627" y="2133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2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2018-2019 Goals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  <a:solidFill>
            <a:srgbClr val="FFFFFF"/>
          </a:solidFill>
          <a:effectLst>
            <a:softEdge rad="63500"/>
          </a:effectLst>
        </p:spPr>
        <p:txBody>
          <a:bodyPr>
            <a:normAutofit fontScale="92500" lnSpcReduction="10000"/>
          </a:bodyPr>
          <a:lstStyle/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Science 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Proficiency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68 to 70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ELA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Proficiency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by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75 to 77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Learning Gains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63 to 65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L25 Learning Gains by 3%</a:t>
            </a:r>
          </a:p>
          <a:p>
            <a:pPr lvl="2"/>
            <a:r>
              <a:rPr lang="en-US" smtClean="0">
                <a:solidFill>
                  <a:schemeClr val="accent6">
                    <a:lumMod val="75000"/>
                  </a:schemeClr>
                </a:solidFill>
              </a:rPr>
              <a:t>From </a:t>
            </a:r>
            <a:r>
              <a:rPr lang="en-US" smtClean="0">
                <a:solidFill>
                  <a:schemeClr val="accent6">
                    <a:lumMod val="75000"/>
                  </a:schemeClr>
                </a:solidFill>
              </a:rPr>
              <a:t>39-42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90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2018-2019 Goals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  <a:solidFill>
            <a:srgbClr val="FFFFFF"/>
          </a:solidFill>
          <a:effectLst>
            <a:softEdge rad="63500"/>
          </a:effectLst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Math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Proficiency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79 to 81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Learning Gains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67 to 69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L25 Learning Gains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by 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%</a:t>
            </a:r>
          </a:p>
          <a:p>
            <a:pPr lvl="2"/>
            <a:r>
              <a:rPr lang="en-US" smtClean="0">
                <a:solidFill>
                  <a:schemeClr val="accent6">
                    <a:lumMod val="75000"/>
                  </a:schemeClr>
                </a:solidFill>
              </a:rPr>
              <a:t>From 68 to 71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96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STAR/FSA ELA Buckets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52022"/>
            <a:ext cx="7772400" cy="5252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894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STAR/FSA  Math Buckets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7199441" cy="522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733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301</Words>
  <Application>Microsoft Office PowerPoint</Application>
  <PresentationFormat>On-screen Show (4:3)</PresentationFormat>
  <Paragraphs>132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Oasis Elementary  SAC Meeting</vt:lpstr>
      <vt:lpstr>17-18 School Grade</vt:lpstr>
      <vt:lpstr>Math</vt:lpstr>
      <vt:lpstr>English Language Arts</vt:lpstr>
      <vt:lpstr>Science</vt:lpstr>
      <vt:lpstr>2018-2019 Goals</vt:lpstr>
      <vt:lpstr>2018-2019 Goals</vt:lpstr>
      <vt:lpstr>STAR/FSA ELA Buckets</vt:lpstr>
      <vt:lpstr>STAR/FSA  Math Buckets</vt:lpstr>
      <vt:lpstr>Baseline Data-Grade 01</vt:lpstr>
      <vt:lpstr>Baseline Data-Grade 02</vt:lpstr>
      <vt:lpstr>Baseline Data-Grade 03</vt:lpstr>
      <vt:lpstr>Baseline Data-Grade 04</vt:lpstr>
      <vt:lpstr>Baseline Data-Grade 05</vt:lpstr>
      <vt:lpstr>Implementation Plan</vt:lpstr>
      <vt:lpstr>Implementation Plan</vt:lpstr>
      <vt:lpstr>Implementation Plan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Marybeth Grecsek</dc:creator>
  <cp:lastModifiedBy>Marybeth Grecsek</cp:lastModifiedBy>
  <cp:revision>25</cp:revision>
  <dcterms:created xsi:type="dcterms:W3CDTF">2018-09-10T15:16:36Z</dcterms:created>
  <dcterms:modified xsi:type="dcterms:W3CDTF">2018-10-03T01:12:32Z</dcterms:modified>
</cp:coreProperties>
</file>